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70" r:id="rId9"/>
    <p:sldId id="271" r:id="rId10"/>
    <p:sldId id="272" r:id="rId11"/>
    <p:sldId id="273" r:id="rId12"/>
    <p:sldId id="264" r:id="rId13"/>
    <p:sldId id="269" r:id="rId14"/>
    <p:sldId id="279" r:id="rId15"/>
    <p:sldId id="280" r:id="rId16"/>
    <p:sldId id="274" r:id="rId17"/>
    <p:sldId id="275" r:id="rId18"/>
    <p:sldId id="267" r:id="rId19"/>
    <p:sldId id="266" r:id="rId20"/>
    <p:sldId id="276" r:id="rId21"/>
    <p:sldId id="277" r:id="rId22"/>
    <p:sldId id="278" r:id="rId23"/>
  </p:sldIdLst>
  <p:sldSz cx="9144000" cy="6858000" type="screen4x3"/>
  <p:notesSz cx="6875463" cy="10002838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51" userDrawn="1">
          <p15:clr>
            <a:srgbClr val="A4A3A4"/>
          </p15:clr>
        </p15:guide>
        <p15:guide id="2" pos="2166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A6A6A"/>
    <a:srgbClr val="B6442D"/>
    <a:srgbClr val="B1264D"/>
    <a:srgbClr val="01426A"/>
    <a:srgbClr val="4C73B3"/>
    <a:srgbClr val="007088"/>
    <a:srgbClr val="BF151B"/>
    <a:srgbClr val="0083A7"/>
    <a:srgbClr val="00344D"/>
    <a:srgbClr val="ED1C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151" autoAdjust="0"/>
    <p:restoredTop sz="95501" autoAdjust="0"/>
  </p:normalViewPr>
  <p:slideViewPr>
    <p:cSldViewPr>
      <p:cViewPr varScale="1">
        <p:scale>
          <a:sx n="112" d="100"/>
          <a:sy n="112" d="100"/>
        </p:scale>
        <p:origin x="1374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57" d="100"/>
          <a:sy n="57" d="100"/>
        </p:scale>
        <p:origin x="-2778" y="-84"/>
      </p:cViewPr>
      <p:guideLst>
        <p:guide orient="horz" pos="3151"/>
        <p:guide pos="2166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9367" cy="500142"/>
          </a:xfrm>
          <a:prstGeom prst="rect">
            <a:avLst/>
          </a:prstGeom>
        </p:spPr>
        <p:txBody>
          <a:bodyPr vert="horz" lIns="96442" tIns="48221" rIns="96442" bIns="48221" rtlCol="0"/>
          <a:lstStyle>
            <a:lvl1pPr algn="l">
              <a:defRPr sz="1300"/>
            </a:lvl1pPr>
          </a:lstStyle>
          <a:p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2"/>
          </p:nvPr>
        </p:nvSpPr>
        <p:spPr>
          <a:xfrm>
            <a:off x="0" y="9500960"/>
            <a:ext cx="2979367" cy="500142"/>
          </a:xfrm>
          <a:prstGeom prst="rect">
            <a:avLst/>
          </a:prstGeom>
        </p:spPr>
        <p:txBody>
          <a:bodyPr vert="horz" lIns="96442" tIns="48221" rIns="96442" bIns="48221" rtlCol="0" anchor="b"/>
          <a:lstStyle>
            <a:lvl1pPr algn="l">
              <a:defRPr sz="1300"/>
            </a:lvl1pPr>
          </a:lstStyle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3894505" y="9500960"/>
            <a:ext cx="2979367" cy="500142"/>
          </a:xfrm>
          <a:prstGeom prst="rect">
            <a:avLst/>
          </a:prstGeom>
        </p:spPr>
        <p:txBody>
          <a:bodyPr vert="horz" lIns="96442" tIns="48221" rIns="96442" bIns="48221" rtlCol="0" anchor="b"/>
          <a:lstStyle>
            <a:lvl1pPr algn="r">
              <a:defRPr sz="1300"/>
            </a:lvl1pPr>
          </a:lstStyle>
          <a:p>
            <a:fld id="{4BFBC237-A9FC-4974-8E05-EF8721D852F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356478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jpeg>
</file>

<file path=ppt/media/image24.jpg>
</file>

<file path=ppt/media/image25.jpeg>
</file>

<file path=ppt/media/image26.jpe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9367" cy="500142"/>
          </a:xfrm>
          <a:prstGeom prst="rect">
            <a:avLst/>
          </a:prstGeom>
        </p:spPr>
        <p:txBody>
          <a:bodyPr vert="horz" lIns="96442" tIns="48221" rIns="96442" bIns="48221" rtlCol="0"/>
          <a:lstStyle>
            <a:lvl1pPr algn="l">
              <a:defRPr sz="13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94505" y="0"/>
            <a:ext cx="2979367" cy="500142"/>
          </a:xfrm>
          <a:prstGeom prst="rect">
            <a:avLst/>
          </a:prstGeom>
        </p:spPr>
        <p:txBody>
          <a:bodyPr vert="horz" lIns="96442" tIns="48221" rIns="96442" bIns="48221" rtlCol="0"/>
          <a:lstStyle>
            <a:lvl1pPr algn="r">
              <a:defRPr sz="1300"/>
            </a:lvl1pPr>
          </a:lstStyle>
          <a:p>
            <a:fld id="{0FD5384F-8C3C-4A0B-B544-9C6BBD1ABE4A}" type="datetimeFigureOut">
              <a:rPr lang="pt-PT" smtClean="0"/>
              <a:t>20/09/2019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938213" y="750888"/>
            <a:ext cx="4999037" cy="3749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442" tIns="48221" rIns="96442" bIns="48221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7547" y="4751348"/>
            <a:ext cx="5500370" cy="4501277"/>
          </a:xfrm>
          <a:prstGeom prst="rect">
            <a:avLst/>
          </a:prstGeom>
        </p:spPr>
        <p:txBody>
          <a:bodyPr vert="horz" lIns="96442" tIns="48221" rIns="96442" bIns="48221" rtlCol="0"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9500960"/>
            <a:ext cx="2979367" cy="500142"/>
          </a:xfrm>
          <a:prstGeom prst="rect">
            <a:avLst/>
          </a:prstGeom>
        </p:spPr>
        <p:txBody>
          <a:bodyPr vert="horz" lIns="96442" tIns="48221" rIns="96442" bIns="48221" rtlCol="0" anchor="b"/>
          <a:lstStyle>
            <a:lvl1pPr algn="l">
              <a:defRPr sz="13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94505" y="9500960"/>
            <a:ext cx="2979367" cy="500142"/>
          </a:xfrm>
          <a:prstGeom prst="rect">
            <a:avLst/>
          </a:prstGeom>
        </p:spPr>
        <p:txBody>
          <a:bodyPr vert="horz" lIns="96442" tIns="48221" rIns="96442" bIns="48221" rtlCol="0" anchor="b"/>
          <a:lstStyle>
            <a:lvl1pPr algn="r">
              <a:defRPr sz="1300"/>
            </a:lvl1pPr>
          </a:lstStyle>
          <a:p>
            <a:fld id="{7422E085-2DF9-4FAC-9B4B-3D4A54399BD6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9377202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3681028"/>
            <a:ext cx="6804248" cy="317697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6804248" cy="368102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80624" y="1592263"/>
            <a:ext cx="6444014" cy="2016224"/>
          </a:xfrm>
        </p:spPr>
        <p:txBody>
          <a:bodyPr lIns="0" rIns="0" anchor="ctr">
            <a:normAutofit/>
          </a:bodyPr>
          <a:lstStyle>
            <a:lvl1pPr algn="ctr">
              <a:defRPr sz="2800" b="1" cap="all">
                <a:solidFill>
                  <a:schemeClr val="bg1"/>
                </a:solidFill>
              </a:defRPr>
            </a:lvl1pPr>
          </a:lstStyle>
          <a:p>
            <a:r>
              <a:rPr lang="pt-PT" dirty="0" smtClean="0"/>
              <a:t>Clique para inserir o título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81860" y="3681028"/>
            <a:ext cx="6442778" cy="828092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dirty="0" smtClean="0"/>
              <a:t>Clique para inserir o(s) autor(</a:t>
            </a:r>
            <a:r>
              <a:rPr lang="pt-PT" dirty="0" err="1" smtClean="0"/>
              <a:t>es</a:t>
            </a:r>
            <a:r>
              <a:rPr lang="pt-PT" dirty="0" smtClean="0"/>
              <a:t>), afiliação(</a:t>
            </a:r>
            <a:r>
              <a:rPr lang="pt-PT" dirty="0" err="1" smtClean="0"/>
              <a:t>ões</a:t>
            </a:r>
            <a:r>
              <a:rPr lang="pt-PT" dirty="0" smtClean="0"/>
              <a:t>) e e-mail(s)</a:t>
            </a:r>
          </a:p>
        </p:txBody>
      </p:sp>
      <p:pic>
        <p:nvPicPr>
          <p:cNvPr id="1026" name="Imagem 2" descr="C:\Users\Iodilsa\Documents\Direcção Cientifica UEM\CCI\Certificado de participação\Certificados_finais\LOGOTIPO_1 preferencial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482" y="-3690"/>
            <a:ext cx="792088" cy="1008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604" y="1330181"/>
            <a:ext cx="1085218" cy="936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 userDrawn="1"/>
        </p:nvSpPr>
        <p:spPr>
          <a:xfrm>
            <a:off x="6877546" y="935267"/>
            <a:ext cx="14510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 err="1" smtClean="0">
                <a:solidFill>
                  <a:schemeClr val="bg1">
                    <a:lumMod val="50000"/>
                  </a:schemeClr>
                </a:solidFill>
              </a:rPr>
              <a:t>Faculdade</a:t>
            </a:r>
            <a:r>
              <a:rPr lang="en-US" sz="1000" b="1" dirty="0" smtClean="0">
                <a:solidFill>
                  <a:schemeClr val="bg1">
                    <a:lumMod val="50000"/>
                  </a:schemeClr>
                </a:solidFill>
              </a:rPr>
              <a:t> de </a:t>
            </a:r>
            <a:r>
              <a:rPr lang="en-US" sz="1000" b="1" dirty="0" err="1" smtClean="0">
                <a:solidFill>
                  <a:schemeClr val="bg1">
                    <a:lumMod val="50000"/>
                  </a:schemeClr>
                </a:solidFill>
              </a:rPr>
              <a:t>Engenharia</a:t>
            </a:r>
            <a:endParaRPr lang="en-US" sz="10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844647" y="4627137"/>
            <a:ext cx="1564609" cy="103740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112060" y="4607449"/>
            <a:ext cx="1158419" cy="1041111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584686" y="161812"/>
            <a:ext cx="5634876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200" b="1" kern="1200" dirty="0" smtClean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Jornadas Científicas da Faculdade de Engenharia</a:t>
            </a:r>
            <a:endParaRPr lang="en-US" sz="2200" b="0" kern="1200" dirty="0" smtClean="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algn="ctr"/>
            <a:r>
              <a:rPr lang="pt-PT" sz="1600" b="0" kern="1200" dirty="0" smtClean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Edição 2019</a:t>
            </a:r>
            <a:endParaRPr lang="en-US" sz="1600" b="0" kern="1200" dirty="0" smtClean="0">
              <a:solidFill>
                <a:schemeClr val="bg1">
                  <a:lumMod val="8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6"/>
          <a:srcRect l="35052" r="-1"/>
          <a:stretch/>
        </p:blipFill>
        <p:spPr>
          <a:xfrm>
            <a:off x="467543" y="4627138"/>
            <a:ext cx="1703135" cy="103740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2604514" y="5735490"/>
            <a:ext cx="1495553" cy="1051560"/>
          </a:xfrm>
          <a:prstGeom prst="rect">
            <a:avLst/>
          </a:prstGeom>
        </p:spPr>
      </p:pic>
      <p:pic>
        <p:nvPicPr>
          <p:cNvPr id="1031" name="Picture 7" descr="LaboratÃ³rio"/>
          <p:cNvPicPr>
            <a:picLocks noChangeAspect="1" noChangeArrowheads="1"/>
          </p:cNvPicPr>
          <p:nvPr userDrawn="1"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69" r="4022"/>
          <a:stretch/>
        </p:blipFill>
        <p:spPr bwMode="auto">
          <a:xfrm>
            <a:off x="4392653" y="5752568"/>
            <a:ext cx="2346169" cy="103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 userDrawn="1"/>
        </p:nvSpPr>
        <p:spPr>
          <a:xfrm>
            <a:off x="6804248" y="5100237"/>
            <a:ext cx="6751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400" b="0" dirty="0" smtClean="0">
                <a:solidFill>
                  <a:schemeClr val="accent6">
                    <a:lumMod val="75000"/>
                  </a:schemeClr>
                </a:solidFill>
              </a:rPr>
              <a:t>Apoios:</a:t>
            </a:r>
            <a:endParaRPr lang="en-US" sz="1400" b="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6804248" y="4483379"/>
            <a:ext cx="21932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t-PT" sz="1400" b="1" kern="1200" dirty="0" smtClean="0">
                <a:solidFill>
                  <a:srgbClr val="00B050"/>
                </a:solidFill>
                <a:effectLst/>
                <a:latin typeface="+mn-lt"/>
                <a:ea typeface="+mn-ea"/>
                <a:cs typeface="+mn-cs"/>
              </a:rPr>
              <a:t>23 e 24 de Setembro de 2019</a:t>
            </a:r>
          </a:p>
          <a:p>
            <a:pPr algn="l"/>
            <a:r>
              <a:rPr lang="pt-PT" sz="1400" b="1" kern="1200" dirty="0" smtClean="0">
                <a:solidFill>
                  <a:srgbClr val="00B050"/>
                </a:solidFill>
                <a:effectLst/>
                <a:latin typeface="+mn-lt"/>
                <a:ea typeface="+mn-ea"/>
                <a:cs typeface="+mn-cs"/>
              </a:rPr>
              <a:t>Moçambique </a:t>
            </a:r>
            <a:r>
              <a:rPr lang="pt-PT" sz="1400" b="1" kern="1200" dirty="0" smtClean="0">
                <a:solidFill>
                  <a:srgbClr val="00B050"/>
                </a:solidFill>
                <a:effectLst/>
                <a:latin typeface="+mn-lt"/>
                <a:ea typeface="+mn-ea"/>
                <a:cs typeface="+mn-cs"/>
                <a:sym typeface="Symbol" panose="05050102010706020507" pitchFamily="18" charset="2"/>
              </a:rPr>
              <a:t></a:t>
            </a:r>
            <a:r>
              <a:rPr lang="pt-PT" sz="1400" b="1" kern="1200" baseline="0" dirty="0" smtClean="0">
                <a:solidFill>
                  <a:srgbClr val="00B050"/>
                </a:solidFill>
                <a:effectLst/>
                <a:latin typeface="+mn-lt"/>
                <a:ea typeface="+mn-ea"/>
                <a:cs typeface="+mn-cs"/>
              </a:rPr>
              <a:t> Maputo</a:t>
            </a:r>
            <a:endParaRPr lang="en-US" sz="1400" b="1" dirty="0">
              <a:solidFill>
                <a:srgbClr val="00B050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7864163" y="5499588"/>
            <a:ext cx="865790" cy="29794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6877546" y="5483552"/>
            <a:ext cx="698668" cy="39911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6922297" y="6050721"/>
            <a:ext cx="562603" cy="374386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7834908" y="6108281"/>
            <a:ext cx="1199815" cy="236381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6968155" y="6593162"/>
            <a:ext cx="608058" cy="248485"/>
          </a:xfrm>
          <a:prstGeom prst="rect">
            <a:avLst/>
          </a:prstGeom>
        </p:spPr>
      </p:pic>
      <p:pic>
        <p:nvPicPr>
          <p:cNvPr id="1024" name="Picture 1023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00181" y="5720773"/>
            <a:ext cx="1572484" cy="1040984"/>
          </a:xfrm>
          <a:prstGeom prst="rect">
            <a:avLst/>
          </a:prstGeom>
        </p:spPr>
      </p:pic>
      <p:sp>
        <p:nvSpPr>
          <p:cNvPr id="1025" name="Rectangle 1024"/>
          <p:cNvSpPr/>
          <p:nvPr userDrawn="1"/>
        </p:nvSpPr>
        <p:spPr>
          <a:xfrm>
            <a:off x="102402" y="764171"/>
            <a:ext cx="664300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600" i="1" dirty="0" smtClean="0">
                <a:solidFill>
                  <a:schemeClr val="bg1">
                    <a:lumMod val="85000"/>
                  </a:schemeClr>
                </a:solidFill>
              </a:rPr>
              <a:t>Energizando e Inovando a Engenharia para a promoção do Bem-Estar e Progresso da Sociedade</a:t>
            </a:r>
            <a:endParaRPr lang="en-US" sz="1600" i="1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5460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113" userDrawn="1">
          <p15:clr>
            <a:srgbClr val="FBAE40"/>
          </p15:clr>
        </p15:guide>
        <p15:guide id="2" pos="4173" userDrawn="1">
          <p15:clr>
            <a:srgbClr val="FBAE40"/>
          </p15:clr>
        </p15:guide>
        <p15:guide id="3" pos="4286" userDrawn="1">
          <p15:clr>
            <a:srgbClr val="FBAE40"/>
          </p15:clr>
        </p15:guide>
        <p15:guide id="4" orient="horz" pos="1003" userDrawn="1">
          <p15:clr>
            <a:srgbClr val="FBAE40"/>
          </p15:clr>
        </p15:guide>
        <p15:guide id="5" pos="440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179490" y="188913"/>
            <a:ext cx="8785123" cy="922114"/>
          </a:xfrm>
        </p:spPr>
        <p:txBody>
          <a:bodyPr/>
          <a:lstStyle>
            <a:lvl1pPr>
              <a:defRPr>
                <a:solidFill>
                  <a:srgbClr val="01426A"/>
                </a:solidFill>
              </a:defRPr>
            </a:lvl1pPr>
          </a:lstStyle>
          <a:p>
            <a:r>
              <a:rPr lang="pt-PT" dirty="0" smtClean="0"/>
              <a:t>Clique para editar o estilo</a:t>
            </a:r>
            <a:endParaRPr lang="pt-PT" dirty="0"/>
          </a:p>
        </p:txBody>
      </p:sp>
      <p:sp>
        <p:nvSpPr>
          <p:cNvPr id="10" name="Marcador de Posição de Conteúdo 9"/>
          <p:cNvSpPr>
            <a:spLocks noGrp="1"/>
          </p:cNvSpPr>
          <p:nvPr>
            <p:ph sz="quarter" idx="10" hasCustomPrompt="1"/>
          </p:nvPr>
        </p:nvSpPr>
        <p:spPr>
          <a:xfrm>
            <a:off x="179490" y="1268413"/>
            <a:ext cx="8785123" cy="4681537"/>
          </a:xfrm>
        </p:spPr>
        <p:txBody>
          <a:bodyPr/>
          <a:lstStyle>
            <a:lvl1pPr>
              <a:buClr>
                <a:srgbClr val="01426A"/>
              </a:buClr>
              <a:defRPr/>
            </a:lvl1pPr>
            <a:lvl2pPr>
              <a:buClr>
                <a:srgbClr val="01426A"/>
              </a:buClr>
              <a:defRPr/>
            </a:lvl2pPr>
            <a:lvl3pPr>
              <a:buClr>
                <a:srgbClr val="01426A"/>
              </a:buClr>
              <a:defRPr/>
            </a:lvl3pPr>
            <a:lvl4pPr>
              <a:buClr>
                <a:srgbClr val="92D050"/>
              </a:buClr>
              <a:defRPr/>
            </a:lvl4pPr>
            <a:lvl5pPr>
              <a:buClr>
                <a:srgbClr val="92D050"/>
              </a:buClr>
              <a:defRPr/>
            </a:lvl5pPr>
          </a:lstStyle>
          <a:p>
            <a:pPr lvl="0"/>
            <a:r>
              <a:rPr lang="pt-PT" dirty="0" smtClean="0"/>
              <a:t>Clique para editar os estilos</a:t>
            </a:r>
          </a:p>
          <a:p>
            <a:pPr lvl="1"/>
            <a:r>
              <a:rPr lang="pt-PT" dirty="0" smtClean="0"/>
              <a:t>Segundo nível</a:t>
            </a:r>
          </a:p>
          <a:p>
            <a:pPr lvl="2"/>
            <a:r>
              <a:rPr lang="pt-PT" dirty="0" smtClean="0"/>
              <a:t>Terceiro nível</a:t>
            </a:r>
          </a:p>
        </p:txBody>
      </p:sp>
      <p:sp>
        <p:nvSpPr>
          <p:cNvPr id="5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032753" y="6107674"/>
            <a:ext cx="936229" cy="72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01426A"/>
                </a:solidFill>
              </a:defRPr>
            </a:lvl1pPr>
          </a:lstStyle>
          <a:p>
            <a:fld id="{D0336DCA-FFE8-45A9-A7BF-F1B1ACEB72A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591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179388" y="188913"/>
            <a:ext cx="8785225" cy="922114"/>
          </a:xfrm>
        </p:spPr>
        <p:txBody>
          <a:bodyPr/>
          <a:lstStyle>
            <a:lvl1pPr>
              <a:defRPr>
                <a:solidFill>
                  <a:srgbClr val="01426A"/>
                </a:solidFill>
              </a:defRPr>
            </a:lvl1pPr>
          </a:lstStyle>
          <a:p>
            <a:r>
              <a:rPr lang="pt-PT" dirty="0" smtClean="0"/>
              <a:t>Clique para editar o estilo</a:t>
            </a:r>
            <a:endParaRPr lang="pt-PT" dirty="0"/>
          </a:p>
        </p:txBody>
      </p:sp>
      <p:sp>
        <p:nvSpPr>
          <p:cNvPr id="4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028383" y="6138671"/>
            <a:ext cx="936229" cy="72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01426A"/>
                </a:solidFill>
              </a:defRPr>
            </a:lvl1pPr>
          </a:lstStyle>
          <a:p>
            <a:fld id="{D0336DCA-FFE8-45A9-A7BF-F1B1ACEB72A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61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 userDrawn="1">
            <p:ph type="title"/>
          </p:nvPr>
        </p:nvSpPr>
        <p:spPr>
          <a:xfrm>
            <a:off x="179388" y="188913"/>
            <a:ext cx="8785224" cy="922114"/>
          </a:xfrm>
          <a:prstGeom prst="rect">
            <a:avLst/>
          </a:prstGeom>
        </p:spPr>
        <p:txBody>
          <a:bodyPr vert="horz" lIns="91440" tIns="0" rIns="91440" bIns="0" rtlCol="0" anchor="ctr" anchorCtr="0">
            <a:normAutofit/>
          </a:bodyPr>
          <a:lstStyle/>
          <a:p>
            <a:r>
              <a:rPr lang="pt-PT" dirty="0" smtClean="0"/>
              <a:t>Clique para editar o estilo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80185" y="1196976"/>
            <a:ext cx="8784427" cy="47529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dirty="0" smtClean="0"/>
              <a:t>Clique para editar os estilos</a:t>
            </a:r>
          </a:p>
          <a:p>
            <a:pPr lvl="1"/>
            <a:r>
              <a:rPr lang="pt-PT" dirty="0" smtClean="0"/>
              <a:t>Segundo nível</a:t>
            </a:r>
          </a:p>
          <a:p>
            <a:pPr lvl="2"/>
            <a:r>
              <a:rPr lang="pt-PT" dirty="0" smtClean="0"/>
              <a:t>Terceiro nível</a:t>
            </a:r>
          </a:p>
          <a:p>
            <a:pPr lvl="3"/>
            <a:r>
              <a:rPr lang="pt-PT" dirty="0" smtClean="0"/>
              <a:t>Quarto nível</a:t>
            </a:r>
          </a:p>
          <a:p>
            <a:pPr lvl="4"/>
            <a:r>
              <a:rPr lang="pt-PT" dirty="0" smtClean="0"/>
              <a:t>Quinto nível</a:t>
            </a:r>
            <a:endParaRPr lang="pt-PT" dirty="0"/>
          </a:p>
        </p:txBody>
      </p:sp>
      <p:sp>
        <p:nvSpPr>
          <p:cNvPr id="7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028383" y="6138671"/>
            <a:ext cx="936229" cy="72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01426A"/>
                </a:solidFill>
              </a:defRPr>
            </a:lvl1pPr>
          </a:lstStyle>
          <a:p>
            <a:fld id="{D0336DCA-FFE8-45A9-A7BF-F1B1ACEB72AD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6093296"/>
            <a:ext cx="2231740" cy="76470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arallelogram 5"/>
          <p:cNvSpPr/>
          <p:nvPr userDrawn="1"/>
        </p:nvSpPr>
        <p:spPr>
          <a:xfrm rot="10800000" flipH="1">
            <a:off x="0" y="6093296"/>
            <a:ext cx="2555776" cy="764704"/>
          </a:xfrm>
          <a:prstGeom prst="parallelogram">
            <a:avLst>
              <a:gd name="adj" fmla="val 3828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arallelogram 8"/>
          <p:cNvSpPr/>
          <p:nvPr userDrawn="1"/>
        </p:nvSpPr>
        <p:spPr>
          <a:xfrm rot="10800000" flipH="1">
            <a:off x="2339753" y="6093296"/>
            <a:ext cx="6012666" cy="764704"/>
          </a:xfrm>
          <a:prstGeom prst="parallelogram">
            <a:avLst>
              <a:gd name="adj" fmla="val 38286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magem 2" descr="C:\Users\Iodilsa\Documents\Direcção Cientifica UEM\CCI\Certificado de participação\Certificados_finais\LOGOTIPO_1 preferencial.jpg"/>
          <p:cNvPicPr>
            <a:picLocks noChangeAspect="1" noChangeArrowheads="1"/>
          </p:cNvPicPr>
          <p:nvPr userDrawn="1"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390"/>
          <a:stretch/>
        </p:blipFill>
        <p:spPr bwMode="auto">
          <a:xfrm>
            <a:off x="174729" y="6127158"/>
            <a:ext cx="540060" cy="4303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60175" y="6175008"/>
            <a:ext cx="468052" cy="416920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>
            <a:off x="872789" y="6582663"/>
            <a:ext cx="151195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900" b="1" dirty="0" err="1" smtClean="0">
                <a:solidFill>
                  <a:srgbClr val="6A6A6A"/>
                </a:solidFill>
              </a:rPr>
              <a:t>Electricidade</a:t>
            </a:r>
            <a:r>
              <a:rPr lang="pt-PT" sz="900" b="1" dirty="0" smtClean="0">
                <a:solidFill>
                  <a:srgbClr val="6A6A6A"/>
                </a:solidFill>
              </a:rPr>
              <a:t> de Moçambique</a:t>
            </a:r>
            <a:endParaRPr lang="en-US" sz="900" b="1" dirty="0">
              <a:solidFill>
                <a:srgbClr val="6A6A6A"/>
              </a:solidFill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81209" y="6518375"/>
            <a:ext cx="791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900" b="1" dirty="0" smtClean="0">
                <a:solidFill>
                  <a:srgbClr val="6A6A6A"/>
                </a:solidFill>
              </a:rPr>
              <a:t>Faculdade de Engenharia</a:t>
            </a:r>
            <a:endParaRPr lang="en-US" sz="900" b="1" dirty="0">
              <a:solidFill>
                <a:srgbClr val="6A6A6A"/>
              </a:solidFill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3006045" y="6250994"/>
            <a:ext cx="431400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300" b="1" kern="1200" dirty="0" smtClean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Jornadas Científicas da Faculdade de Engenharia </a:t>
            </a:r>
            <a:r>
              <a:rPr lang="pt-PT" sz="1300" b="1" kern="1200" dirty="0" smtClean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  <a:sym typeface="Symbol" panose="05050102010706020507" pitchFamily="18" charset="2"/>
              </a:rPr>
              <a:t> </a:t>
            </a:r>
            <a:r>
              <a:rPr lang="pt-PT" sz="1300" b="0" kern="1200" dirty="0" smtClean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Edição 2019</a:t>
            </a:r>
            <a:endParaRPr lang="en-US" sz="1300" b="0" kern="1200" dirty="0" smtClean="0">
              <a:solidFill>
                <a:schemeClr val="bg1">
                  <a:lumMod val="8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2532391" y="6451709"/>
            <a:ext cx="570925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t-BR" sz="1200" i="1" dirty="0" smtClean="0">
                <a:solidFill>
                  <a:schemeClr val="bg1">
                    <a:lumMod val="85000"/>
                  </a:schemeClr>
                </a:solidFill>
              </a:rPr>
              <a:t>Energizando e Inovando a Engenharia para a promoção do Bem-Estar e Progresso da Sociedade</a:t>
            </a:r>
            <a:endParaRPr lang="en-US" sz="1200" i="1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5729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6" r:id="rId2"/>
    <p:sldLayoutId id="2147483657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rgbClr val="01426A"/>
          </a:solidFill>
          <a:latin typeface="+mj-lt"/>
          <a:ea typeface="+mj-ea"/>
          <a:cs typeface="+mj-cs"/>
        </a:defRPr>
      </a:lvl1pPr>
    </p:titleStyle>
    <p:bodyStyle>
      <a:lvl1pPr marL="268288" indent="-268288" algn="l" defTabSz="914400" rtl="0" eaLnBrk="1" latinLnBrk="0" hangingPunct="1">
        <a:lnSpc>
          <a:spcPct val="125000"/>
        </a:lnSpc>
        <a:spcBef>
          <a:spcPts val="600"/>
        </a:spcBef>
        <a:buClr>
          <a:srgbClr val="01426A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36575" indent="-268288" algn="l" defTabSz="914400" rtl="0" eaLnBrk="1" latinLnBrk="0" hangingPunct="1">
        <a:lnSpc>
          <a:spcPct val="125000"/>
        </a:lnSpc>
        <a:spcBef>
          <a:spcPts val="600"/>
        </a:spcBef>
        <a:buClr>
          <a:srgbClr val="01426A"/>
        </a:buClr>
        <a:buFont typeface="Arial" pitchFamily="34" charset="0"/>
        <a:buChar char="–"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804863" indent="-268288" algn="l" defTabSz="914400" rtl="0" eaLnBrk="1" latinLnBrk="0" hangingPunct="1">
        <a:lnSpc>
          <a:spcPct val="125000"/>
        </a:lnSpc>
        <a:spcBef>
          <a:spcPts val="600"/>
        </a:spcBef>
        <a:buClr>
          <a:srgbClr val="01426A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73150" indent="-268288" algn="l" defTabSz="914400" rtl="0" eaLnBrk="1" latinLnBrk="0" hangingPunct="1">
        <a:lnSpc>
          <a:spcPct val="125000"/>
        </a:lnSpc>
        <a:spcBef>
          <a:spcPts val="600"/>
        </a:spcBef>
        <a:buClr>
          <a:srgbClr val="01426A"/>
        </a:buClr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1438" indent="-268288" algn="l" defTabSz="914400" rtl="0" eaLnBrk="1" latinLnBrk="0" hangingPunct="1">
        <a:lnSpc>
          <a:spcPct val="125000"/>
        </a:lnSpc>
        <a:spcBef>
          <a:spcPts val="600"/>
        </a:spcBef>
        <a:buClr>
          <a:srgbClr val="01426A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13" userDrawn="1">
          <p15:clr>
            <a:srgbClr val="F26B43"/>
          </p15:clr>
        </p15:guide>
        <p15:guide id="2" orient="horz" pos="3861" userDrawn="1">
          <p15:clr>
            <a:srgbClr val="F26B43"/>
          </p15:clr>
        </p15:guide>
        <p15:guide id="3" pos="5647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orient="horz" pos="11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jpe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PT" dirty="0"/>
              <a:t>Desenvolvimento de um sistema integrado de gestão escolar </a:t>
            </a:r>
            <a:r>
              <a:rPr lang="pt-PT" dirty="0" smtClean="0"/>
              <a:t>PARA </a:t>
            </a:r>
            <a:r>
              <a:rPr lang="pt-PT" dirty="0"/>
              <a:t>escolas secundárias públicas a nível do distrito municipal </a:t>
            </a:r>
            <a:r>
              <a:rPr lang="pt-PT" dirty="0" err="1"/>
              <a:t>Kamubukwane</a:t>
            </a:r>
            <a:r>
              <a:rPr lang="pt-PT" dirty="0"/>
              <a:t/>
            </a:r>
            <a:br>
              <a:rPr lang="pt-PT" dirty="0"/>
            </a:br>
            <a:endParaRPr lang="en-US" dirty="0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/>
              <a:t>Barato</a:t>
            </a:r>
            <a:r>
              <a:rPr lang="en-US" dirty="0"/>
              <a:t>, C</a:t>
            </a:r>
            <a:r>
              <a:rPr lang="pt-PT" dirty="0"/>
              <a:t>â</a:t>
            </a:r>
            <a:r>
              <a:rPr lang="en-US" dirty="0" err="1"/>
              <a:t>ndido</a:t>
            </a:r>
            <a:r>
              <a:rPr lang="en-US" dirty="0"/>
              <a:t> Ernesto</a:t>
            </a:r>
          </a:p>
          <a:p>
            <a:r>
              <a:rPr lang="en-US" dirty="0" err="1"/>
              <a:t>Mazivila</a:t>
            </a:r>
            <a:r>
              <a:rPr lang="en-US" dirty="0"/>
              <a:t>, </a:t>
            </a:r>
            <a:r>
              <a:rPr lang="en-US" dirty="0" err="1"/>
              <a:t>Eurico</a:t>
            </a:r>
            <a:r>
              <a:rPr lang="en-US" dirty="0"/>
              <a:t> In</a:t>
            </a:r>
            <a:r>
              <a:rPr lang="pt-PT" dirty="0"/>
              <a:t>á</a:t>
            </a:r>
            <a:r>
              <a:rPr lang="en-US" dirty="0" err="1"/>
              <a:t>cio</a:t>
            </a:r>
            <a:endParaRPr lang="en-US" dirty="0"/>
          </a:p>
          <a:p>
            <a:r>
              <a:rPr lang="en-US" dirty="0" err="1"/>
              <a:t>Mondlane</a:t>
            </a:r>
            <a:r>
              <a:rPr lang="en-US" dirty="0"/>
              <a:t>, Paulo </a:t>
            </a:r>
            <a:r>
              <a:rPr lang="en-US" dirty="0" err="1"/>
              <a:t>Titos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156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Tipos de Ensino em Moçambique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/>
              <a:t>Ensino Técnico Profissional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Picture 2" descr="C:\Users\asus\Downloads\20171220083649apoi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7684" y="1916832"/>
            <a:ext cx="4896544" cy="359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668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Tipos de Ensino em Moçambique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/>
              <a:t>Ensino Superior </a:t>
            </a:r>
          </a:p>
          <a:p>
            <a:pPr marL="0" indent="0">
              <a:buNone/>
            </a:pP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9219" name="Picture 3" descr="C:\Users\asus\Downloads\MaputoUnviversit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636" y="1916832"/>
            <a:ext cx="6220836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659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Gestão Escolar 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79490" y="1052737"/>
            <a:ext cx="8785123" cy="4897214"/>
          </a:xfrm>
        </p:spPr>
        <p:txBody>
          <a:bodyPr/>
          <a:lstStyle/>
          <a:p>
            <a:pPr marL="0" indent="0" algn="just">
              <a:buNone/>
            </a:pPr>
            <a:r>
              <a:rPr lang="pt-PT" dirty="0"/>
              <a:t>Gestão escolar consiste num sistema </a:t>
            </a:r>
            <a:r>
              <a:rPr lang="pt-PT" dirty="0" smtClean="0"/>
              <a:t>de organização </a:t>
            </a:r>
            <a:r>
              <a:rPr lang="pt-PT" dirty="0"/>
              <a:t>interno da </a:t>
            </a:r>
            <a:r>
              <a:rPr lang="pt-PT" dirty="0" smtClean="0"/>
              <a:t>escola, envolvendo </a:t>
            </a:r>
            <a:r>
              <a:rPr lang="pt-PT" dirty="0"/>
              <a:t>todos os </a:t>
            </a:r>
            <a:r>
              <a:rPr lang="pt-PT" dirty="0" smtClean="0"/>
              <a:t>sectores </a:t>
            </a:r>
            <a:r>
              <a:rPr lang="pt-PT" dirty="0"/>
              <a:t>que </a:t>
            </a:r>
            <a:r>
              <a:rPr lang="pt-PT" dirty="0" smtClean="0"/>
              <a:t>estão relacionados </a:t>
            </a:r>
            <a:r>
              <a:rPr lang="pt-PT" dirty="0"/>
              <a:t>com as práticas </a:t>
            </a:r>
            <a:r>
              <a:rPr lang="pt-PT" dirty="0" smtClean="0"/>
              <a:t>escolares. </a:t>
            </a:r>
            <a:endParaRPr lang="pt-PT" dirty="0" smtClean="0"/>
          </a:p>
          <a:p>
            <a:pPr marL="0" indent="0" algn="just">
              <a:buNone/>
            </a:pPr>
            <a:endParaRPr lang="pt-PT" dirty="0"/>
          </a:p>
          <a:p>
            <a:pPr marL="0" indent="0" algn="just">
              <a:buNone/>
            </a:pPr>
            <a:r>
              <a:rPr lang="pt-PT" dirty="0" smtClean="0"/>
              <a:t>A </a:t>
            </a:r>
            <a:r>
              <a:rPr lang="pt-PT" dirty="0"/>
              <a:t>Gestão Escolar envolve vários sectores. Entre eles, podemos citar quatro áreas principais:</a:t>
            </a:r>
            <a:endParaRPr lang="pt-PT" dirty="0" smtClean="0"/>
          </a:p>
          <a:p>
            <a:pPr marL="0" indent="0">
              <a:buNone/>
            </a:pPr>
            <a:endParaRPr lang="pt-PT" dirty="0" smtClean="0"/>
          </a:p>
          <a:p>
            <a:pPr marL="0" indent="0">
              <a:buNone/>
            </a:pPr>
            <a:endParaRPr lang="pt-PT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1029" name="Picture 5" descr="C:\Users\asus\Downloads\Documents\wpensar-blog-pilares-gesta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732" y="3032956"/>
            <a:ext cx="4420854" cy="2952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2906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Situação actual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179490" y="1196752"/>
            <a:ext cx="8785123" cy="4681537"/>
          </a:xfrm>
        </p:spPr>
        <p:txBody>
          <a:bodyPr/>
          <a:lstStyle/>
          <a:p>
            <a:r>
              <a:rPr lang="pt-PT" dirty="0" smtClean="0"/>
              <a:t>Matriculas e </a:t>
            </a:r>
            <a:r>
              <a:rPr lang="pt-PT" dirty="0" smtClean="0"/>
              <a:t>renovações </a:t>
            </a:r>
            <a:r>
              <a:rPr lang="pt-PT" dirty="0" smtClean="0"/>
              <a:t>realizadas de forma manual, em papeis;</a:t>
            </a:r>
          </a:p>
          <a:p>
            <a:r>
              <a:rPr lang="pt-PT" dirty="0" smtClean="0"/>
              <a:t>Notas dos testes e exames </a:t>
            </a:r>
            <a:r>
              <a:rPr lang="pt-PT" dirty="0" smtClean="0"/>
              <a:t>lançadas </a:t>
            </a:r>
            <a:r>
              <a:rPr lang="pt-PT" dirty="0" smtClean="0"/>
              <a:t>em planilhas eletrónicas ou físicas. </a:t>
            </a:r>
          </a:p>
          <a:p>
            <a:r>
              <a:rPr lang="pt-PT" dirty="0" smtClean="0"/>
              <a:t>Lista de alunos e professores armazenadas em planilhas eletrónicas e físicas;</a:t>
            </a:r>
          </a:p>
          <a:p>
            <a:r>
              <a:rPr lang="pt-PT" dirty="0" smtClean="0"/>
              <a:t>Resultados sobre situação de passagem ou reprovação fixada em vitrines;</a:t>
            </a:r>
          </a:p>
          <a:p>
            <a:endParaRPr lang="pt-PT" dirty="0" smtClean="0"/>
          </a:p>
          <a:p>
            <a:endParaRPr lang="pt-PT" dirty="0" smtClean="0"/>
          </a:p>
          <a:p>
            <a:endParaRPr lang="pt-PT" dirty="0" smtClean="0"/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93988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Definição do problema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b="1" dirty="0">
                <a:latin typeface="Arial" pitchFamily="34" charset="0"/>
                <a:cs typeface="Arial" pitchFamily="34" charset="0"/>
              </a:rPr>
              <a:t>Necessidade: </a:t>
            </a:r>
          </a:p>
          <a:p>
            <a:pPr marL="0" indent="0">
              <a:buNone/>
            </a:pPr>
            <a:r>
              <a:rPr lang="pt-PT" dirty="0" smtClean="0">
                <a:latin typeface="Arial" pitchFamily="34" charset="0"/>
                <a:cs typeface="Arial" pitchFamily="34" charset="0"/>
              </a:rPr>
              <a:t>Flexibilizar as </a:t>
            </a:r>
            <a:r>
              <a:rPr lang="pt-PT" dirty="0" err="1" smtClean="0">
                <a:latin typeface="Arial" pitchFamily="34" charset="0"/>
                <a:cs typeface="Arial" pitchFamily="34" charset="0"/>
              </a:rPr>
              <a:t>actividades</a:t>
            </a:r>
            <a:r>
              <a:rPr lang="pt-PT" dirty="0" smtClean="0">
                <a:latin typeface="Arial" pitchFamily="34" charset="0"/>
                <a:cs typeface="Arial" pitchFamily="34" charset="0"/>
              </a:rPr>
              <a:t> pedagógicas </a:t>
            </a:r>
            <a:r>
              <a:rPr lang="pt-PT" dirty="0" smtClean="0">
                <a:latin typeface="Arial" pitchFamily="34" charset="0"/>
                <a:cs typeface="Arial" pitchFamily="34" charset="0"/>
              </a:rPr>
              <a:t>que decorrem nas </a:t>
            </a:r>
            <a:r>
              <a:rPr lang="pt-PT" dirty="0" smtClean="0">
                <a:latin typeface="Arial" pitchFamily="34" charset="0"/>
                <a:cs typeface="Arial" pitchFamily="34" charset="0"/>
              </a:rPr>
              <a:t>escolas em estudo.</a:t>
            </a:r>
            <a:endParaRPr lang="pt-PT" dirty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endParaRPr lang="pt-PT" dirty="0">
              <a:latin typeface="Arial" pitchFamily="34" charset="0"/>
              <a:cs typeface="Arial" pitchFamily="34" charset="0"/>
            </a:endParaRPr>
          </a:p>
          <a:p>
            <a:r>
              <a:rPr lang="pt-PT" b="1" dirty="0">
                <a:latin typeface="Arial" pitchFamily="34" charset="0"/>
                <a:cs typeface="Arial" pitchFamily="34" charset="0"/>
              </a:rPr>
              <a:t>Problema:</a:t>
            </a:r>
          </a:p>
          <a:p>
            <a:pPr marL="0" indent="0">
              <a:buNone/>
            </a:pPr>
            <a:r>
              <a:rPr lang="pt-PT" dirty="0" smtClean="0"/>
              <a:t>Processos pedagógicos das escolas realizados de forma ineficiente, </a:t>
            </a:r>
            <a:r>
              <a:rPr lang="pt-PT" dirty="0" smtClean="0"/>
              <a:t>colocando</a:t>
            </a:r>
            <a:r>
              <a:rPr lang="pt-PT" dirty="0" smtClean="0"/>
              <a:t> em risco os dados da mesma</a:t>
            </a:r>
            <a:r>
              <a:rPr lang="en-US" dirty="0" smtClean="0"/>
              <a:t>.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473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Descrição do Problema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79490" y="1016733"/>
            <a:ext cx="8785123" cy="493321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pt-PT" dirty="0" smtClean="0"/>
          </a:p>
          <a:p>
            <a:r>
              <a:rPr lang="pt-PT" dirty="0" smtClean="0"/>
              <a:t>Vulnerabilidade de dados (incêndios,</a:t>
            </a:r>
          </a:p>
          <a:p>
            <a:pPr marL="0" indent="0">
              <a:buNone/>
            </a:pPr>
            <a:r>
              <a:rPr lang="pt-PT" dirty="0" smtClean="0"/>
              <a:t>    calamidades ou mesmo roedores são um </a:t>
            </a:r>
          </a:p>
          <a:p>
            <a:pPr marL="0" indent="0">
              <a:buNone/>
            </a:pPr>
            <a:r>
              <a:rPr lang="pt-PT" dirty="0" smtClean="0"/>
              <a:t>     risco) por estarem armazenados em papeis.</a:t>
            </a:r>
          </a:p>
          <a:p>
            <a:pPr marL="0" indent="0">
              <a:buNone/>
            </a:pPr>
            <a:endParaRPr lang="pt-PT" dirty="0" smtClean="0"/>
          </a:p>
          <a:p>
            <a:endParaRPr lang="pt-PT" dirty="0" smtClean="0"/>
          </a:p>
          <a:p>
            <a:endParaRPr lang="pt-PT" dirty="0" smtClean="0"/>
          </a:p>
          <a:p>
            <a:r>
              <a:rPr lang="pt-PT" dirty="0" smtClean="0"/>
              <a:t>Dificuldade em encontrar dados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" name="Picture 3" descr="C:\Users\MILA\Desktop\shutterstock_22178005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6543" y="1628800"/>
            <a:ext cx="3825917" cy="1692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543" y="3897365"/>
            <a:ext cx="3825917" cy="187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44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52636"/>
            <a:ext cx="8785123" cy="922114"/>
          </a:xfrm>
        </p:spPr>
        <p:txBody>
          <a:bodyPr/>
          <a:lstStyle/>
          <a:p>
            <a:r>
              <a:rPr lang="pt-PT" b="1" dirty="0" smtClean="0"/>
              <a:t>Projectos </a:t>
            </a:r>
            <a:r>
              <a:rPr lang="pt-PT" b="1" dirty="0"/>
              <a:t>semelhantes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pt-PT" dirty="0"/>
              <a:t>No mercado, existem alguns sistemas utilizados para a gestão escolar, entre os quais</a:t>
            </a:r>
          </a:p>
          <a:p>
            <a:pPr marL="0" indent="0">
              <a:buNone/>
            </a:pPr>
            <a:r>
              <a:rPr lang="pt-PT" dirty="0"/>
              <a:t>podemos encontrar</a:t>
            </a:r>
            <a:r>
              <a:rPr lang="pt-PT" dirty="0" smtClean="0"/>
              <a:t>.</a:t>
            </a:r>
          </a:p>
          <a:p>
            <a:pPr marL="0" indent="0">
              <a:buNone/>
            </a:pPr>
            <a:r>
              <a:rPr lang="pt-PT" b="1" dirty="0" smtClean="0"/>
              <a:t>              EPM – CELP                                     </a:t>
            </a:r>
            <a:r>
              <a:rPr lang="pt-PT" b="1" dirty="0"/>
              <a:t>Sistema de Registo Académico</a:t>
            </a:r>
            <a:endParaRPr lang="pt-PT" b="1" dirty="0" smtClean="0"/>
          </a:p>
          <a:p>
            <a:pPr marL="0" indent="0">
              <a:buNone/>
            </a:pPr>
            <a:r>
              <a:rPr lang="pt-PT" dirty="0" smtClean="0"/>
              <a:t>                                  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10242" name="Picture 2" descr="C:\Users\asus\Downloads\Documents\EPMoçambiqu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540" y="2600908"/>
            <a:ext cx="2232248" cy="1277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3" name="Picture 3" descr="C:\Users\asus\Downloads\Documents\transferi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4068" y="2603689"/>
            <a:ext cx="1803930" cy="1764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3592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Proposta de Solução 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pt-PT" dirty="0" smtClean="0"/>
              <a:t>Elaborou-se um sistema com as seguintes funcionalidades:</a:t>
            </a:r>
          </a:p>
          <a:p>
            <a:pPr marL="0" indent="0">
              <a:buNone/>
            </a:pPr>
            <a:endParaRPr lang="pt-PT" dirty="0" smtClean="0"/>
          </a:p>
          <a:p>
            <a:r>
              <a:rPr lang="pt-PT" dirty="0" smtClean="0"/>
              <a:t> Gestão de matriculas;</a:t>
            </a:r>
          </a:p>
          <a:p>
            <a:r>
              <a:rPr lang="pt-PT" dirty="0" smtClean="0"/>
              <a:t> Gestão de notas dos alunos;</a:t>
            </a:r>
          </a:p>
          <a:p>
            <a:r>
              <a:rPr lang="pt-PT" dirty="0" smtClean="0"/>
              <a:t>Gestão de turmas;</a:t>
            </a:r>
          </a:p>
          <a:p>
            <a:r>
              <a:rPr lang="pt-PT" dirty="0" smtClean="0"/>
              <a:t>Entre outras.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3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Linguagens usadas 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4098" name="Picture 2" descr="C:\Users\asus\Downloads\Documents\1200px-PHP-logo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4717520"/>
            <a:ext cx="2016224" cy="1088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asus\Downloads\Documents\1200px-HTML5_logo_and_wordmark.svg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5676" y="1700808"/>
            <a:ext cx="1692188" cy="1692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asus\Downloads\css3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948" y="1798834"/>
            <a:ext cx="1224136" cy="173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C:\Users\asus\Downloads\js-logo-badge-51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1880828"/>
            <a:ext cx="1728192" cy="1728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179489" y="1124744"/>
            <a:ext cx="8785123" cy="46815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68288" indent="-268288" algn="l" defTabSz="914400" rtl="0" eaLnBrk="1" latinLnBrk="0" hangingPunct="1">
              <a:lnSpc>
                <a:spcPct val="125000"/>
              </a:lnSpc>
              <a:spcBef>
                <a:spcPts val="600"/>
              </a:spcBef>
              <a:buClr>
                <a:srgbClr val="01426A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25000"/>
              </a:lnSpc>
              <a:spcBef>
                <a:spcPts val="600"/>
              </a:spcBef>
              <a:buClr>
                <a:srgbClr val="01426A"/>
              </a:buClr>
              <a:buFont typeface="Arial" pitchFamily="34" charset="0"/>
              <a:buChar char="–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4863" indent="-268288" algn="l" defTabSz="914400" rtl="0" eaLnBrk="1" latinLnBrk="0" hangingPunct="1">
              <a:lnSpc>
                <a:spcPct val="125000"/>
              </a:lnSpc>
              <a:spcBef>
                <a:spcPts val="600"/>
              </a:spcBef>
              <a:buClr>
                <a:srgbClr val="01426A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3150" indent="-268288" algn="l" defTabSz="914400" rtl="0" eaLnBrk="1" latinLnBrk="0" hangingPunct="1">
              <a:lnSpc>
                <a:spcPct val="125000"/>
              </a:lnSpc>
              <a:spcBef>
                <a:spcPts val="600"/>
              </a:spcBef>
              <a:buClr>
                <a:srgbClr val="92D050"/>
              </a:buClr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1438" indent="-268288" algn="l" defTabSz="914400" rtl="0" eaLnBrk="1" latinLnBrk="0" hangingPunct="1">
              <a:lnSpc>
                <a:spcPct val="125000"/>
              </a:lnSpc>
              <a:spcBef>
                <a:spcPts val="600"/>
              </a:spcBef>
              <a:buClr>
                <a:srgbClr val="92D050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t-PT" sz="2800" b="1" i="1" dirty="0" err="1" smtClean="0"/>
              <a:t>Front-end</a:t>
            </a:r>
            <a:endParaRPr lang="pt-PT" sz="2800" b="1" i="1" dirty="0" smtClean="0"/>
          </a:p>
          <a:p>
            <a:pPr algn="just"/>
            <a:endParaRPr lang="pt-PT" sz="2800" b="1" dirty="0"/>
          </a:p>
          <a:p>
            <a:pPr algn="just"/>
            <a:endParaRPr lang="pt-PT" sz="2800" b="1" dirty="0" smtClean="0"/>
          </a:p>
          <a:p>
            <a:pPr algn="just"/>
            <a:endParaRPr lang="pt-PT" sz="2800" b="1" dirty="0"/>
          </a:p>
          <a:p>
            <a:pPr algn="just"/>
            <a:endParaRPr lang="pt-PT" sz="2800" b="1" dirty="0" smtClean="0"/>
          </a:p>
          <a:p>
            <a:pPr algn="just"/>
            <a:r>
              <a:rPr lang="pt-PT" sz="2800" b="1" i="1" dirty="0" err="1" smtClean="0"/>
              <a:t>Back-end</a:t>
            </a:r>
            <a:r>
              <a:rPr lang="pt-PT" sz="2800" b="1" dirty="0" smtClean="0"/>
              <a:t> </a:t>
            </a:r>
            <a:r>
              <a:rPr lang="pt-PT" dirty="0" smtClean="0"/>
              <a:t> 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08434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Ferramentas usadas 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3074" name="Picture 2" descr="C:\Users\asus\Downloads\Documents\1_oKtUIXORWEjXLh7aNg4ELA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196752"/>
            <a:ext cx="2772308" cy="1848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C:\Users\asus\Downloads\Documents\1_mtsk3fQ_BRemFidhkel3dA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3573016"/>
            <a:ext cx="3312368" cy="1862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C:\Users\asus\Downloads\Documents\visual-studio-cod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920" y="3573016"/>
            <a:ext cx="1584176" cy="158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C:\Users\asus\Downloads\Documents\1_d1oxh4HnicCCx6eWB9ienQ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1196752"/>
            <a:ext cx="2752307" cy="1548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C:\Users\asus\Downloads\Documents\21b620ddf6a2102ee5d898c99d536db0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6156" y="3573016"/>
            <a:ext cx="2653927" cy="1393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855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 smtClean="0"/>
              <a:t>Introdução</a:t>
            </a:r>
          </a:p>
          <a:p>
            <a:r>
              <a:rPr lang="pt-PT" dirty="0" err="1" smtClean="0"/>
              <a:t>Objectivos</a:t>
            </a:r>
            <a:r>
              <a:rPr lang="pt-PT" dirty="0" smtClean="0"/>
              <a:t> </a:t>
            </a:r>
          </a:p>
          <a:p>
            <a:r>
              <a:rPr lang="pt-PT" dirty="0" smtClean="0"/>
              <a:t>Metodologia</a:t>
            </a:r>
          </a:p>
          <a:p>
            <a:r>
              <a:rPr lang="pt-PT" dirty="0" smtClean="0"/>
              <a:t>Situação actual</a:t>
            </a:r>
          </a:p>
          <a:p>
            <a:r>
              <a:rPr lang="pt-PT" dirty="0" smtClean="0"/>
              <a:t>Definição do problema</a:t>
            </a:r>
          </a:p>
          <a:p>
            <a:r>
              <a:rPr lang="pt-PT" dirty="0" smtClean="0"/>
              <a:t>Projectos Semelhantes </a:t>
            </a:r>
          </a:p>
          <a:p>
            <a:r>
              <a:rPr lang="pt-PT" dirty="0" smtClean="0"/>
              <a:t>Proposta de </a:t>
            </a:r>
            <a:r>
              <a:rPr lang="pt-PT" dirty="0"/>
              <a:t>Solução</a:t>
            </a:r>
          </a:p>
          <a:p>
            <a:r>
              <a:rPr lang="pt-PT" dirty="0" smtClean="0"/>
              <a:t>Protótipo</a:t>
            </a:r>
          </a:p>
          <a:p>
            <a:r>
              <a:rPr lang="pt-PT" dirty="0" smtClean="0"/>
              <a:t>Conclusão</a:t>
            </a:r>
          </a:p>
          <a:p>
            <a:pPr marL="0" indent="0">
              <a:buNone/>
            </a:pPr>
            <a:r>
              <a:rPr lang="pt-PT" dirty="0" smtClean="0"/>
              <a:t> </a:t>
            </a:r>
          </a:p>
          <a:p>
            <a:endParaRPr lang="pt-PT" dirty="0" smtClean="0"/>
          </a:p>
          <a:p>
            <a:endParaRPr lang="pt-PT" dirty="0" smtClean="0"/>
          </a:p>
          <a:p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983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500" y="2744924"/>
            <a:ext cx="8785123" cy="922114"/>
          </a:xfrm>
        </p:spPr>
        <p:txBody>
          <a:bodyPr/>
          <a:lstStyle/>
          <a:p>
            <a:pPr algn="ctr"/>
            <a:r>
              <a:rPr lang="pt-PT" sz="4400" dirty="0" smtClean="0"/>
              <a:t>Protótipo</a:t>
            </a:r>
            <a:endParaRPr lang="pt-PT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335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Conclusão 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345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717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Introdução</a:t>
            </a:r>
            <a:r>
              <a:rPr lang="en-US" dirty="0"/>
              <a:t> 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834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Objectivos </a:t>
            </a:r>
            <a:endParaRPr lang="pt-PT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pt-PT" b="1" dirty="0"/>
              <a:t>Geral</a:t>
            </a:r>
          </a:p>
          <a:p>
            <a:pPr lvl="0">
              <a:buFont typeface="Wingdings" panose="05000000000000000000" pitchFamily="2" charset="2"/>
              <a:buChar char="v"/>
            </a:pPr>
            <a:r>
              <a:rPr lang="pt-PT" dirty="0"/>
              <a:t>Desenvolver um sistema integrado de gestão escolar </a:t>
            </a:r>
            <a:r>
              <a:rPr lang="pt-PT" dirty="0" smtClean="0"/>
              <a:t>para </a:t>
            </a:r>
            <a:r>
              <a:rPr lang="pt-PT" dirty="0"/>
              <a:t>escolas secundárias </a:t>
            </a:r>
            <a:r>
              <a:rPr lang="pt-PT" dirty="0" smtClean="0"/>
              <a:t>públicas a nível </a:t>
            </a:r>
            <a:r>
              <a:rPr lang="pt-PT" dirty="0"/>
              <a:t>do Distrito Municipal </a:t>
            </a:r>
            <a:r>
              <a:rPr lang="pt-PT" dirty="0" err="1"/>
              <a:t>Kamubukwane</a:t>
            </a:r>
            <a:r>
              <a:rPr lang="pt-PT" dirty="0" smtClean="0"/>
              <a:t>.</a:t>
            </a:r>
          </a:p>
          <a:p>
            <a:pPr marL="0" lvl="0" indent="0">
              <a:buNone/>
            </a:pPr>
            <a:endParaRPr lang="pt-PT" dirty="0"/>
          </a:p>
          <a:p>
            <a:pPr lvl="0"/>
            <a:r>
              <a:rPr lang="pt-PT" b="1" dirty="0" smtClean="0"/>
              <a:t>Específicos</a:t>
            </a:r>
            <a:endParaRPr lang="pt-PT" b="1" dirty="0"/>
          </a:p>
          <a:p>
            <a:pPr lvl="0">
              <a:buFont typeface="Wingdings" panose="05000000000000000000" pitchFamily="2" charset="2"/>
              <a:buChar char="v"/>
            </a:pPr>
            <a:r>
              <a:rPr lang="pt-PT" dirty="0"/>
              <a:t>Analisar as metodologias </a:t>
            </a:r>
            <a:r>
              <a:rPr lang="pt-PT" dirty="0" smtClean="0"/>
              <a:t>usadas </a:t>
            </a:r>
            <a:r>
              <a:rPr lang="pt-PT" dirty="0" err="1" smtClean="0"/>
              <a:t>actualmente</a:t>
            </a:r>
            <a:endParaRPr lang="pt-PT" dirty="0"/>
          </a:p>
          <a:p>
            <a:pPr lvl="0">
              <a:buFont typeface="Wingdings" panose="05000000000000000000" pitchFamily="2" charset="2"/>
              <a:buChar char="v"/>
            </a:pPr>
            <a:r>
              <a:rPr lang="pt-PT" dirty="0"/>
              <a:t>Identificar os problemas </a:t>
            </a:r>
            <a:r>
              <a:rPr lang="pt-PT" dirty="0" smtClean="0"/>
              <a:t>enfrentados</a:t>
            </a:r>
            <a:endParaRPr lang="pt-PT" dirty="0"/>
          </a:p>
          <a:p>
            <a:pPr lvl="0">
              <a:buFont typeface="Wingdings" panose="05000000000000000000" pitchFamily="2" charset="2"/>
              <a:buChar char="v"/>
            </a:pPr>
            <a:r>
              <a:rPr lang="pt-PT"/>
              <a:t>Propor </a:t>
            </a:r>
            <a:r>
              <a:rPr lang="pt-PT" smtClean="0"/>
              <a:t>melhorias</a:t>
            </a:r>
            <a:endParaRPr lang="pt-PT" dirty="0"/>
          </a:p>
          <a:p>
            <a:pPr lvl="0">
              <a:buFont typeface="Wingdings" panose="05000000000000000000" pitchFamily="2" charset="2"/>
              <a:buChar char="v"/>
            </a:pPr>
            <a:r>
              <a:rPr lang="pt-PT" dirty="0"/>
              <a:t>Apresentar o sistema.</a:t>
            </a:r>
          </a:p>
          <a:p>
            <a:pPr marL="0" indent="0">
              <a:buNone/>
            </a:pP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654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Metodologia</a:t>
            </a:r>
            <a:endParaRPr lang="pt-PT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pt-PT" dirty="0" smtClean="0"/>
              <a:t>O </a:t>
            </a:r>
            <a:r>
              <a:rPr lang="pt-PT" dirty="0"/>
              <a:t>presente trabalho apresenta uma pesquisa de natureza aplicada e com uma abordagem tanto qualitativa assim como quantitativa e com objectivos exploratórios. As metodologias </a:t>
            </a:r>
            <a:r>
              <a:rPr lang="pt-PT" dirty="0" smtClean="0"/>
              <a:t>usadas </a:t>
            </a:r>
            <a:r>
              <a:rPr lang="pt-PT" dirty="0"/>
              <a:t>foram: </a:t>
            </a:r>
            <a:endParaRPr lang="pt-PT" dirty="0" smtClean="0"/>
          </a:p>
          <a:p>
            <a:pPr marL="0" indent="0">
              <a:buNone/>
            </a:pPr>
            <a:endParaRPr lang="pt-PT" b="1" dirty="0"/>
          </a:p>
          <a:p>
            <a:r>
              <a:rPr lang="pt-PT" b="1" dirty="0" smtClean="0"/>
              <a:t>Recolha de dados</a:t>
            </a:r>
            <a:endParaRPr lang="pt-PT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pt-PT" dirty="0" smtClean="0"/>
              <a:t>Pesquisa </a:t>
            </a:r>
            <a:r>
              <a:rPr lang="pt-PT" dirty="0"/>
              <a:t>e revisão bibliográfica;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t-PT" dirty="0"/>
              <a:t>Entrevistas com profissionais da área da educação;</a:t>
            </a:r>
          </a:p>
          <a:p>
            <a:pPr lvl="0">
              <a:buFont typeface="Wingdings" panose="05000000000000000000" pitchFamily="2" charset="2"/>
              <a:buChar char="v"/>
            </a:pPr>
            <a:r>
              <a:rPr lang="pt-PT" dirty="0"/>
              <a:t>Análise de </a:t>
            </a:r>
            <a:r>
              <a:rPr lang="pt-PT" dirty="0" smtClean="0"/>
              <a:t>diversos </a:t>
            </a:r>
            <a:r>
              <a:rPr lang="pt-PT" dirty="0"/>
              <a:t>sistemas usados para a gestão escolar.</a:t>
            </a:r>
          </a:p>
          <a:p>
            <a:pPr marL="0" indent="0">
              <a:buNone/>
            </a:pP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72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Escola</a:t>
            </a:r>
            <a:endParaRPr lang="pt-PT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pt-PT" dirty="0"/>
              <a:t>É a instituição que fornece o processo </a:t>
            </a:r>
            <a:r>
              <a:rPr lang="pt-PT" dirty="0" smtClean="0"/>
              <a:t>de ensino </a:t>
            </a:r>
            <a:r>
              <a:rPr lang="pt-PT" dirty="0"/>
              <a:t>para discentes (alunos), com </a:t>
            </a:r>
            <a:r>
              <a:rPr lang="pt-PT" dirty="0" smtClean="0"/>
              <a:t>o objectivo </a:t>
            </a:r>
            <a:r>
              <a:rPr lang="pt-PT" dirty="0"/>
              <a:t>de formar e desenvolver </a:t>
            </a:r>
            <a:r>
              <a:rPr lang="pt-PT" dirty="0" smtClean="0"/>
              <a:t>cada indivíduo </a:t>
            </a:r>
            <a:r>
              <a:rPr lang="pt-PT" dirty="0"/>
              <a:t>em seus aspectos </a:t>
            </a:r>
            <a:r>
              <a:rPr lang="pt-PT" dirty="0" smtClean="0"/>
              <a:t>cultural, social </a:t>
            </a:r>
            <a:r>
              <a:rPr lang="pt-PT" dirty="0"/>
              <a:t>e cognitivo.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146" name="Picture 2" descr="C:\Users\asus\Downloads\Documents\144182-por-que-a-relacao-entre-escola-e-comunidade-e-importante-entend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2276872"/>
            <a:ext cx="5207421" cy="3348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9051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Tipos de Ensino em Moçambique  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43508" y="944724"/>
            <a:ext cx="8785123" cy="4681537"/>
          </a:xfrm>
        </p:spPr>
        <p:txBody>
          <a:bodyPr>
            <a:normAutofit/>
          </a:bodyPr>
          <a:lstStyle/>
          <a:p>
            <a:r>
              <a:rPr lang="pt-PT" dirty="0" smtClean="0"/>
              <a:t>Ensino Pré-primário e Primário </a:t>
            </a:r>
          </a:p>
          <a:p>
            <a:pPr marL="0" indent="0">
              <a:buNone/>
            </a:pP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2" descr="C:\Users\asus\Downloads\Documents\schoolmz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1448780"/>
            <a:ext cx="4873580" cy="4212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0428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Tipos de Ensino em Moçambique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/>
              <a:t>Alfabetização e Educação de Adultos </a:t>
            </a:r>
          </a:p>
          <a:p>
            <a:pPr marL="0" indent="0">
              <a:buNone/>
            </a:pP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122" name="Picture 2" descr="C:\Users\asus\Downloads\Documents\0,143c3989-b7ed-4feb-8abf-b8211defd86f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880828"/>
            <a:ext cx="5401404" cy="3603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50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Tipos de Ensino em Moçambique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/>
              <a:t>Ensino Secundário Geral 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7" name="Picture 3" descr="C:\Users\asus\Downloads\g1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880828"/>
            <a:ext cx="5658863" cy="3744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271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 Narrow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1741</TotalTime>
  <Words>459</Words>
  <Application>Microsoft Office PowerPoint</Application>
  <PresentationFormat>Apresentação na tela (4:3)</PresentationFormat>
  <Paragraphs>114</Paragraphs>
  <Slides>22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28" baseType="lpstr">
      <vt:lpstr>Arial</vt:lpstr>
      <vt:lpstr>Arial Narrow</vt:lpstr>
      <vt:lpstr>Calibri</vt:lpstr>
      <vt:lpstr>Symbol</vt:lpstr>
      <vt:lpstr>Wingdings</vt:lpstr>
      <vt:lpstr>Tema do Office</vt:lpstr>
      <vt:lpstr>Desenvolvimento de um sistema integrado de gestão escolar PARA escolas secundárias públicas a nível do distrito municipal Kamubukwane </vt:lpstr>
      <vt:lpstr>Agenda</vt:lpstr>
      <vt:lpstr>Introdução </vt:lpstr>
      <vt:lpstr>Objectivos </vt:lpstr>
      <vt:lpstr>Metodologia</vt:lpstr>
      <vt:lpstr>Escola</vt:lpstr>
      <vt:lpstr>Tipos de Ensino em Moçambique  </vt:lpstr>
      <vt:lpstr>Tipos de Ensino em Moçambique </vt:lpstr>
      <vt:lpstr>Tipos de Ensino em Moçambique </vt:lpstr>
      <vt:lpstr>Tipos de Ensino em Moçambique </vt:lpstr>
      <vt:lpstr>Tipos de Ensino em Moçambique </vt:lpstr>
      <vt:lpstr>Gestão Escolar </vt:lpstr>
      <vt:lpstr>Situação actual</vt:lpstr>
      <vt:lpstr>Definição do problema</vt:lpstr>
      <vt:lpstr>Descrição do Problema</vt:lpstr>
      <vt:lpstr>Projectos semelhantes</vt:lpstr>
      <vt:lpstr>Proposta de Solução </vt:lpstr>
      <vt:lpstr>Linguagens usadas </vt:lpstr>
      <vt:lpstr>Ferramentas usadas </vt:lpstr>
      <vt:lpstr>Protótipo</vt:lpstr>
      <vt:lpstr>Conclusão </vt:lpstr>
      <vt:lpstr>Apresentação do PowerPoint</vt:lpstr>
    </vt:vector>
  </TitlesOfParts>
  <Company>LNEC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Helder David</dc:creator>
  <cp:lastModifiedBy>Claudio Daniel</cp:lastModifiedBy>
  <cp:revision>133</cp:revision>
  <cp:lastPrinted>2019-06-16T21:45:53Z</cp:lastPrinted>
  <dcterms:created xsi:type="dcterms:W3CDTF">2011-10-10T09:51:20Z</dcterms:created>
  <dcterms:modified xsi:type="dcterms:W3CDTF">2019-09-20T13:32:52Z</dcterms:modified>
</cp:coreProperties>
</file>

<file path=docProps/thumbnail.jpeg>
</file>